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7" r:id="rId2"/>
    <p:sldId id="259" r:id="rId3"/>
    <p:sldId id="260" r:id="rId4"/>
    <p:sldId id="290" r:id="rId5"/>
    <p:sldId id="261" r:id="rId6"/>
    <p:sldId id="291" r:id="rId7"/>
    <p:sldId id="292" r:id="rId8"/>
    <p:sldId id="262" r:id="rId9"/>
    <p:sldId id="263" r:id="rId10"/>
    <p:sldId id="272" r:id="rId11"/>
    <p:sldId id="264" r:id="rId12"/>
    <p:sldId id="270" r:id="rId13"/>
    <p:sldId id="273" r:id="rId14"/>
    <p:sldId id="277" r:id="rId15"/>
    <p:sldId id="278" r:id="rId16"/>
    <p:sldId id="279" r:id="rId17"/>
    <p:sldId id="280" r:id="rId18"/>
    <p:sldId id="281" r:id="rId19"/>
    <p:sldId id="271" r:id="rId20"/>
    <p:sldId id="274" r:id="rId21"/>
    <p:sldId id="276" r:id="rId22"/>
    <p:sldId id="282" r:id="rId23"/>
    <p:sldId id="283" r:id="rId24"/>
    <p:sldId id="312" r:id="rId25"/>
    <p:sldId id="314" r:id="rId26"/>
    <p:sldId id="275" r:id="rId27"/>
    <p:sldId id="299" r:id="rId28"/>
    <p:sldId id="298" r:id="rId29"/>
    <p:sldId id="297" r:id="rId30"/>
    <p:sldId id="295" r:id="rId31"/>
    <p:sldId id="294" r:id="rId32"/>
    <p:sldId id="302" r:id="rId33"/>
    <p:sldId id="301" r:id="rId34"/>
    <p:sldId id="303" r:id="rId35"/>
    <p:sldId id="305" r:id="rId36"/>
    <p:sldId id="304" r:id="rId37"/>
    <p:sldId id="306" r:id="rId38"/>
    <p:sldId id="307" r:id="rId39"/>
    <p:sldId id="308" r:id="rId40"/>
    <p:sldId id="309" r:id="rId41"/>
    <p:sldId id="311" r:id="rId42"/>
    <p:sldId id="310" r:id="rId43"/>
    <p:sldId id="284" r:id="rId44"/>
    <p:sldId id="286" r:id="rId45"/>
    <p:sldId id="285" r:id="rId46"/>
    <p:sldId id="289" r:id="rId47"/>
    <p:sldId id="28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1E68F-2BCF-47E8-AD04-40FA1FF6B094}" type="datetimeFigureOut">
              <a:rPr lang="en-US" smtClean="0"/>
              <a:pPr/>
              <a:t>1/30/2021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108C3-DF0A-40BC-927A-4B42A7ABD40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8078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61DB-4E95-4645-A50F-CBCA169DCE0B}" type="datetime1">
              <a:rPr lang="en-US" smtClean="0"/>
              <a:pPr/>
              <a:t>1/30/2021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3C8A-CA64-4969-B026-C4DAA59749F0}" type="datetime1">
              <a:rPr lang="en-US" smtClean="0"/>
              <a:pPr/>
              <a:t>1/30/2021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0ABC-C6BC-40EC-AE7F-74732E7D22B3}" type="datetime1">
              <a:rPr lang="en-US" smtClean="0"/>
              <a:pPr/>
              <a:t>1/30/2021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ECCA-C459-43E8-9E91-354504496943}" type="datetime1">
              <a:rPr lang="en-US" smtClean="0"/>
              <a:pPr/>
              <a:t>1/30/2021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5A6A5-75FF-4176-8328-1D2DA76FD241}" type="datetime1">
              <a:rPr lang="en-US" smtClean="0"/>
              <a:pPr/>
              <a:t>1/30/2021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990C-3995-46CA-A24E-64B8B4DB0B82}" type="datetime1">
              <a:rPr lang="en-US" smtClean="0"/>
              <a:pPr/>
              <a:t>1/30/2021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B379-4355-4A06-8F29-21231A8959BF}" type="datetime1">
              <a:rPr lang="en-US" smtClean="0"/>
              <a:pPr/>
              <a:t>1/30/2021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0551-CE8D-4904-A978-AB7A5EFB8EEB}" type="datetime1">
              <a:rPr lang="en-US" smtClean="0"/>
              <a:pPr/>
              <a:t>1/30/2021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C64F-7ADC-47CB-B251-1B91C090675F}" type="datetime1">
              <a:rPr lang="en-US" smtClean="0"/>
              <a:pPr/>
              <a:t>1/30/2021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7FA2-85AD-4F12-9651-77534F80AEDF}" type="datetime1">
              <a:rPr lang="en-US" smtClean="0"/>
              <a:pPr/>
              <a:t>1/30/2021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8591-CE40-4336-8BE7-A0F165E1AE31}" type="datetime1">
              <a:rPr lang="en-US" smtClean="0"/>
              <a:pPr/>
              <a:t>1/30/2021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AEAE784-0539-459B-8135-5FB7C4FF8413}" type="datetime1">
              <a:rPr lang="en-US" smtClean="0"/>
              <a:pPr/>
              <a:t>1/30/2021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FED9F18-B5D6-4D79-9554-183257492D0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57290" y="1500198"/>
            <a:ext cx="6215106" cy="1571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4400" b="1" dirty="0" smtClean="0">
                <a:latin typeface="+mj-lt"/>
                <a:ea typeface="+mj-ea"/>
                <a:cs typeface="+mj-cs"/>
              </a:rPr>
              <a:t> Anti - Hypertensive Drugs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Image result for PDE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4" y="114749"/>
            <a:ext cx="1571604" cy="167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sgrs college of pharma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09526"/>
            <a:ext cx="161451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8628" y="3857628"/>
            <a:ext cx="5295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latin typeface="Arial Black" pitchFamily="34" charset="0"/>
            </a:endParaRPr>
          </a:p>
          <a:p>
            <a:r>
              <a:rPr lang="en-US" sz="2000" b="1" dirty="0" smtClean="0">
                <a:latin typeface="Arial Black" pitchFamily="34" charset="0"/>
              </a:rPr>
              <a:t>Mrs. </a:t>
            </a:r>
            <a:r>
              <a:rPr lang="en-US" sz="2000" b="1" dirty="0" err="1" smtClean="0">
                <a:latin typeface="Arial Black" pitchFamily="34" charset="0"/>
              </a:rPr>
              <a:t>Jagtap</a:t>
            </a:r>
            <a:r>
              <a:rPr lang="en-US" sz="2000" b="1" dirty="0" smtClean="0">
                <a:latin typeface="Arial Black" pitchFamily="34" charset="0"/>
              </a:rPr>
              <a:t> P.N</a:t>
            </a:r>
          </a:p>
          <a:p>
            <a:r>
              <a:rPr lang="en-US" sz="2000" b="1" dirty="0" smtClean="0">
                <a:latin typeface="Arial Black" pitchFamily="34" charset="0"/>
              </a:rPr>
              <a:t>HOD of Pharmacology.</a:t>
            </a:r>
          </a:p>
          <a:p>
            <a:r>
              <a:rPr lang="en-US" sz="2000" b="1" dirty="0" smtClean="0">
                <a:latin typeface="Arial Black" pitchFamily="34" charset="0"/>
              </a:rPr>
              <a:t>PDEA’S SGRS College of Pharmacy.</a:t>
            </a:r>
            <a:endParaRPr lang="en-US" sz="2000" b="1" dirty="0">
              <a:latin typeface="Arial Black" pitchFamily="34" charset="0"/>
            </a:endParaRP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</p:spPr>
        <p:txBody>
          <a:bodyPr/>
          <a:lstStyle/>
          <a:p>
            <a:fld id="{D6BC0851-6C78-45D5-8A35-8C03B06073CE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10</a:t>
            </a:fld>
            <a:endParaRPr lang="en-IN"/>
          </a:p>
        </p:txBody>
      </p:sp>
      <p:pic>
        <p:nvPicPr>
          <p:cNvPr id="3" name="Picture 2" descr="IMG_20200612_0659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28600"/>
            <a:ext cx="8358246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1051560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 ACE inhibitors: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00174"/>
            <a:ext cx="8183880" cy="47149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  -The ACE inhibitors, are recommended as first-line treatment of hypertension in patients with a variety of compelling indications, including high coronary disease risk or history of diabetes, stroke, heart failure, myocardial infarction, or chronic kidney disease.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  -ACE is also responsible for the breakdown of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bradykinin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, a peptide that increases the production of nitric oxide and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prostacyclin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by the blood vessels. Both nitric oxide and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prostacyclin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are potent vasodilators.</a:t>
            </a:r>
          </a:p>
          <a:p>
            <a:pPr>
              <a:lnSpc>
                <a:spcPct val="150000"/>
              </a:lnSpc>
              <a:buNone/>
            </a:pP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744666"/>
            <a:ext cx="8183880" cy="53989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- ACE inhibitors decrease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angiotensin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II and increase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bradykinin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levels.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Vasodilation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is result of decreased vasoconstriction (from diminished levels of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angiotensin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II) and enhanced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vasodilation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(from increased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bradykinin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ct val="150000"/>
              </a:lnSpc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 -By reducing circulating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angiotensin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II levels, ACE inhibitors also decrease the secretion of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aldosterone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resulting in decreased sodium and water retention. </a:t>
            </a:r>
          </a:p>
          <a:p>
            <a:pPr>
              <a:lnSpc>
                <a:spcPct val="150000"/>
              </a:lnSpc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 -ACE inhibitors reduce both cardiac preload and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afterload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thereby decreasing cardiac work.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13</a:t>
            </a:fld>
            <a:endParaRPr lang="en-IN"/>
          </a:p>
        </p:txBody>
      </p:sp>
      <p:pic>
        <p:nvPicPr>
          <p:cNvPr id="3" name="Picture 2" descr="IMG_20200612_0709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692696"/>
            <a:ext cx="8072494" cy="58795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28604"/>
            <a:ext cx="8183880" cy="55007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Adverse effects of ACE inhibitors: </a:t>
            </a:r>
            <a:endParaRPr lang="en-IN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The adverse effect profile of all ACE inhibitors is similar.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Captopril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is well tolerated by most patients, especially if daily dose is kept below 150 mg.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Hypotension: An initial sharp fall in BP occurs especially in diuretic treated and CHF patients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Hyperkalaemia</a:t>
            </a: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Cough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Rashes,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urticaria</a:t>
            </a: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Angioedema</a:t>
            </a: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28604"/>
            <a:ext cx="8183880" cy="57150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Dysgeusia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parageusia</a:t>
            </a: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Foetopathic</a:t>
            </a: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Headache, dizziness, nausea and bowel upset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Granulocytopenia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proteinuria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(rare ADR)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Acute renal failure</a:t>
            </a:r>
          </a:p>
          <a:p>
            <a:pPr>
              <a:lnSpc>
                <a:spcPct val="150000"/>
              </a:lnSpc>
              <a:buNone/>
            </a:pPr>
            <a:r>
              <a:rPr lang="en-IN" sz="2600" b="1" dirty="0" smtClean="0">
                <a:latin typeface="Times New Roman" pitchFamily="18" charset="0"/>
                <a:cs typeface="Times New Roman" pitchFamily="18" charset="0"/>
              </a:rPr>
              <a:t>Advantages of ACE inhibitor: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Free of postural hypotension, electrolyte disturbances, feeling of weakness and CNS effects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Safety in asthmatics, diabetics and peripheral vascular disease patients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Long-term ACE inhibitor therapy has the potential to reduce incidence of type 2 diabetes in high risk subjects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No rebound hypertension on withdrawal</a:t>
            </a:r>
          </a:p>
          <a:p>
            <a:pPr>
              <a:lnSpc>
                <a:spcPct val="150000"/>
              </a:lnSpc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28604"/>
            <a:ext cx="8183880" cy="57150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300" b="1" dirty="0" smtClean="0">
                <a:latin typeface="Times New Roman" pitchFamily="18" charset="0"/>
                <a:cs typeface="Times New Roman" pitchFamily="18" charset="0"/>
              </a:rPr>
              <a:t>Advantages of ACE inhibitor: 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No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hyperuricaemia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, no deleterious effect on plasma lipid profile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ACE inhibitors are the most effective drugs for preventing sudden cardiac death in post-infarction patients. However, they are less effective for primary prophylaxis of MI and for preventing left ventricular hypertrophy.</a:t>
            </a:r>
          </a:p>
          <a:p>
            <a:pPr>
              <a:lnSpc>
                <a:spcPct val="150000"/>
              </a:lnSpc>
              <a:buNone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Uses of ACE inhibitors 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Hypertension: 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– The ACE inhibitors are first line drugs in all grades of hypertension, but the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angiotensin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receptor blockers (ARBs) have now surpassed them in popularity.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– Essential hypertension respond to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monotherapy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with ACE inhibitors and majority of the rest to their combination with diuretics or beta blockers</a:t>
            </a:r>
          </a:p>
          <a:p>
            <a:pPr>
              <a:lnSpc>
                <a:spcPct val="150000"/>
              </a:lnSpc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28604"/>
            <a:ext cx="8183880" cy="57150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Uses of ACE inhibitors 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• Congestive Heart Failure (CHF): ACE inhibitors cause both arteriolar and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venodilatation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in CHF patients; reduce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afterload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as well as preload.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Myocardial infarction: Long-term ACE inhibitor therapy reduces recurrent MI.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Prophylaxis in high cardiovascular risk subjects: ACE inhibitors are protective in high cardiovascular risk subjects even when there is no associated hypertension or left ventricular dysfunction. ACE inhibitors may improved endothelial function.</a:t>
            </a:r>
          </a:p>
          <a:p>
            <a:pPr>
              <a:lnSpc>
                <a:spcPct val="150000"/>
              </a:lnSpc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28604"/>
            <a:ext cx="8183880" cy="57150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Uses of ACE inhibitors 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• Diabetic nephropathy: Prolonged ACE inhibitor therapy has been found to prevent or delay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endstage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renal disease in type I as well as type II diabetics.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Nondiabetic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nephropathy: ACE inhibitors reducing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proteinuria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by decreasing pressure gradient across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glomerular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capillaries as well as by altering membrane permeability.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Scleroderma crisis: The marked rise in BP and deterioration of renal function in scleroderma crisis is mediated by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II. ACE inhibitors produce improvement and are life saving in this condition.</a:t>
            </a:r>
          </a:p>
          <a:p>
            <a:pPr>
              <a:lnSpc>
                <a:spcPct val="150000"/>
              </a:lnSpc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1429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err="1" smtClean="0">
                <a:solidFill>
                  <a:srgbClr val="FF0000"/>
                </a:solidFill>
              </a:rPr>
              <a:t>Angiotensin</a:t>
            </a:r>
            <a:r>
              <a:rPr lang="en-IN" dirty="0" smtClean="0">
                <a:solidFill>
                  <a:srgbClr val="FF0000"/>
                </a:solidFill>
              </a:rPr>
              <a:t> antagonists (ARBs)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55626"/>
            <a:ext cx="8183880" cy="440226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Angiotensin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antagonists: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losartan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candesartan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valsartan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telmisartan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olmesartan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irbesartan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Their pharmacologic effects of ARBs are similar to those of ACE inhibitors.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ARBs produce arteriolar and venous dilation and block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aldosterone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secretion, thus lowering blood pressure and decreasing salt and water retention.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ARBs do not increase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bradykinin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levels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• ARBs may be used as first-line agents for the treatment of hypertension, especially in patients with a compelling indication of diabetes, heart failure, or chronic kidney disease.</a:t>
            </a:r>
          </a:p>
          <a:p>
            <a:pPr>
              <a:lnSpc>
                <a:spcPct val="150000"/>
              </a:lnSpc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2</a:t>
            </a:fld>
            <a:endParaRPr lang="en-IN"/>
          </a:p>
        </p:txBody>
      </p:sp>
      <p:pic>
        <p:nvPicPr>
          <p:cNvPr id="1026" name="Picture 2" descr="C:\Users\MS Tech\Downloads\20200730_102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14290"/>
            <a:ext cx="8183880" cy="1051560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 Direct </a:t>
            </a:r>
            <a:r>
              <a:rPr lang="en-IN" dirty="0" err="1" smtClean="0">
                <a:solidFill>
                  <a:srgbClr val="FF0000"/>
                </a:solidFill>
              </a:rPr>
              <a:t>renin</a:t>
            </a:r>
            <a:r>
              <a:rPr lang="en-IN" dirty="0" smtClean="0">
                <a:solidFill>
                  <a:srgbClr val="FF0000"/>
                </a:solidFill>
              </a:rPr>
              <a:t> inhibitor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55626"/>
            <a:ext cx="8183880" cy="440226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A selective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renin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inhibitor,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aliskiren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directly inhibits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renin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and, thus, acts earlier in the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renin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angiotensin–aldosterone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system than ACE inhibitors or ARBs.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It lowers blood pressure about as effectively as ARBs, ACE inhibitors, and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thiazides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Aliskiren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should not be routinely combined with an ACE inhibitor or ARBs.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Aliskiren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can cause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diarrhea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, especially at higher doses, and can also cause cough and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angioedema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, but probably less often than ACE inhibitors.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Aliskiren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is contraindicated during pregnancy.</a:t>
            </a:r>
          </a:p>
          <a:p>
            <a:pPr>
              <a:lnSpc>
                <a:spcPct val="150000"/>
              </a:lnSpc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285884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β-</a:t>
            </a:r>
            <a:r>
              <a:rPr lang="en-IN" dirty="0" smtClean="0">
                <a:solidFill>
                  <a:srgbClr val="FF0000"/>
                </a:solidFill>
              </a:rPr>
              <a:t>adrenergic blockers</a:t>
            </a:r>
            <a:br>
              <a:rPr lang="en-IN" dirty="0" smtClean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14422"/>
            <a:ext cx="8183880" cy="51435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β-adrenergic blockers are mild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antihypertensives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and do not significantly lower BP in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normotensives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. In stage 1 cases of hypertensive patients (30 - 40%), β adrenergic blockers are used alone.</a:t>
            </a:r>
          </a:p>
          <a:p>
            <a:pPr>
              <a:lnSpc>
                <a:spcPct val="150000"/>
              </a:lnSpc>
              <a:buNone/>
            </a:pPr>
            <a:r>
              <a:rPr lang="en-IN" sz="2200" b="1" dirty="0" err="1" smtClean="0">
                <a:latin typeface="Times New Roman" pitchFamily="18" charset="0"/>
                <a:cs typeface="Times New Roman" pitchFamily="18" charset="0"/>
              </a:rPr>
              <a:t>Propranolol</a:t>
            </a:r>
            <a:endParaRPr lang="en-IN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Propranolol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is a first β blocker showed effective in hypertension and ischemic heart disease.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Propranolol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has now been largely replaced by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cardioselective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β blockers such as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metoprolol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atenolol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All β-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adrenoceptor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-blocking agents are useful for lowering blood pressure in mild to moderate hypertension.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In severe hypertension, β blockers are especially useful in preventing the reflex tachycardia that often results from treatment with direct vasodilators.</a:t>
            </a:r>
          </a:p>
          <a:p>
            <a:pPr>
              <a:lnSpc>
                <a:spcPct val="150000"/>
              </a:lnSpc>
              <a:buNone/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28604"/>
            <a:ext cx="8183880" cy="57150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b="1" dirty="0" err="1" smtClean="0">
                <a:latin typeface="Times New Roman" pitchFamily="18" charset="0"/>
                <a:cs typeface="Times New Roman" pitchFamily="18" charset="0"/>
              </a:rPr>
              <a:t>Metoprolol</a:t>
            </a: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IN" sz="2200" b="1" dirty="0" err="1" smtClean="0">
                <a:latin typeface="Times New Roman" pitchFamily="18" charset="0"/>
                <a:cs typeface="Times New Roman" pitchFamily="18" charset="0"/>
              </a:rPr>
              <a:t>Atenolol</a:t>
            </a:r>
            <a:endParaRPr lang="en-IN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Metoprolol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atenolol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, which are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cardioselective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, are the most widely used β blockers in the treatment of hypertension.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Metoprolol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atenolol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is inhibiting stimulation of β1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adrenoceptors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Sustained-release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metoprolol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is effective in reducing mortality from heart failure and is particularly useful in patients with hypertension and heart failure.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Atenolol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is reported to be less effective than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metoprolol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in preventing the complications of hypertension.</a:t>
            </a:r>
          </a:p>
          <a:p>
            <a:pPr>
              <a:lnSpc>
                <a:spcPct val="150000"/>
              </a:lnSpc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28604"/>
            <a:ext cx="8183880" cy="592935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Other beta blockers</a:t>
            </a:r>
          </a:p>
          <a:p>
            <a:pPr>
              <a:lnSpc>
                <a:spcPct val="150000"/>
              </a:lnSpc>
              <a:buNone/>
            </a:pP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Nadolol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carteolol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nonselective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β-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receptor antagonists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Betaxolol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bisoprolol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β1-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selective blockers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Pindolol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acebutolol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penbutolol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are partial agonists,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blockers with some intrinsic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sympathomimetic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activity. These drugs are particularly beneficial for patients with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bradyarrhythmias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or peripheral vascular disease.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Labetalol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Carvedilol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Nebivolol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have both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βblocking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vasodilating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effects.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Esmolol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is a β1-selective blocker that is rapidly metabolized via hydrolysis by red blood cell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esterases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Esmolol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is used for management of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intraoperative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and postoperative hypertension, and sometimes for hypertensive emergencies, particularly when hypertension is associated with tachycardia or when there is concern about toxicity such as aggravation of severe heart failure.</a:t>
            </a:r>
          </a:p>
          <a:p>
            <a:pPr>
              <a:lnSpc>
                <a:spcPct val="150000"/>
              </a:lnSpc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24</a:t>
            </a:fld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2286000" y="2274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2209800"/>
            <a:ext cx="792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α Adrenergic blockers / </a:t>
            </a:r>
            <a:r>
              <a:rPr lang="en-US" sz="2400" b="1" dirty="0" err="1" smtClean="0">
                <a:solidFill>
                  <a:srgbClr val="FF0000"/>
                </a:solidFill>
              </a:rPr>
              <a:t>Adr</a:t>
            </a:r>
            <a:r>
              <a:rPr lang="en-US" sz="2400" b="1" dirty="0" smtClean="0">
                <a:solidFill>
                  <a:srgbClr val="FF0000"/>
                </a:solidFill>
              </a:rPr>
              <a:t> receptor blockers/ </a:t>
            </a:r>
            <a:r>
              <a:rPr lang="en-US" sz="2400" b="1" dirty="0" err="1" smtClean="0">
                <a:solidFill>
                  <a:srgbClr val="FF0000"/>
                </a:solidFill>
              </a:rPr>
              <a:t>sympatholytics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These drugs inhibit adrenergic responses mediated through the α adrenergic receptors without affecting those mediated through β receptors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25</a:t>
            </a:fld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2286000" y="2274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838200"/>
            <a:ext cx="7696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α1</a:t>
            </a:r>
          </a:p>
          <a:p>
            <a:r>
              <a:rPr lang="en-US" sz="2200" b="1" dirty="0" smtClean="0"/>
              <a:t>Location: </a:t>
            </a:r>
            <a:r>
              <a:rPr lang="en-US" sz="2200" dirty="0" smtClean="0"/>
              <a:t>Post functional at </a:t>
            </a:r>
            <a:r>
              <a:rPr lang="en-US" sz="2200" dirty="0" err="1" smtClean="0"/>
              <a:t>effector</a:t>
            </a:r>
            <a:r>
              <a:rPr lang="en-US" sz="2200" dirty="0" smtClean="0"/>
              <a:t> organ</a:t>
            </a:r>
          </a:p>
          <a:p>
            <a:r>
              <a:rPr lang="en-US" sz="2200" b="1" dirty="0" smtClean="0"/>
              <a:t>Functions</a:t>
            </a:r>
            <a:r>
              <a:rPr lang="en-US" sz="2200" dirty="0" smtClean="0"/>
              <a:t>: Smooth Muscle contraction</a:t>
            </a:r>
          </a:p>
          <a:p>
            <a:r>
              <a:rPr lang="en-US" sz="2200" dirty="0" smtClean="0"/>
              <a:t>Gland: Secretions</a:t>
            </a:r>
          </a:p>
          <a:p>
            <a:r>
              <a:rPr lang="en-US" sz="2200" dirty="0" smtClean="0"/>
              <a:t>Gut : Relaxed</a:t>
            </a:r>
          </a:p>
          <a:p>
            <a:r>
              <a:rPr lang="en-US" sz="2200" b="1" dirty="0" smtClean="0"/>
              <a:t>Agonist:</a:t>
            </a:r>
            <a:r>
              <a:rPr lang="en-US" sz="2200" dirty="0" smtClean="0"/>
              <a:t> </a:t>
            </a:r>
            <a:r>
              <a:rPr lang="en-US" sz="2200" dirty="0" err="1" smtClean="0"/>
              <a:t>Phentolamine</a:t>
            </a:r>
            <a:endParaRPr lang="en-US" sz="2200" dirty="0" smtClean="0"/>
          </a:p>
          <a:p>
            <a:r>
              <a:rPr lang="en-US" sz="2200" b="1" dirty="0" smtClean="0"/>
              <a:t>Antagonist:</a:t>
            </a:r>
            <a:r>
              <a:rPr lang="en-US" sz="2200" dirty="0" smtClean="0"/>
              <a:t> </a:t>
            </a:r>
            <a:r>
              <a:rPr lang="en-US" sz="2200" dirty="0" err="1" smtClean="0"/>
              <a:t>Prazosine</a:t>
            </a:r>
            <a:endParaRPr lang="en-US" sz="2200" dirty="0" smtClean="0"/>
          </a:p>
          <a:p>
            <a:r>
              <a:rPr lang="en-US" sz="2200" dirty="0" smtClean="0">
                <a:solidFill>
                  <a:srgbClr val="FF0000"/>
                </a:solidFill>
              </a:rPr>
              <a:t>α2</a:t>
            </a:r>
            <a:r>
              <a:rPr lang="en-US" sz="2200" dirty="0" smtClean="0"/>
              <a:t> </a:t>
            </a:r>
          </a:p>
          <a:p>
            <a:r>
              <a:rPr lang="en-US" sz="2200" b="1" dirty="0" smtClean="0"/>
              <a:t>Location:</a:t>
            </a:r>
            <a:r>
              <a:rPr lang="en-US" sz="2200" dirty="0" smtClean="0"/>
              <a:t> Pre junctional at nerve ending Pancreatic beta cells, BV, Platelets</a:t>
            </a:r>
          </a:p>
          <a:p>
            <a:r>
              <a:rPr lang="en-US" sz="2200" b="1" dirty="0" err="1" smtClean="0"/>
              <a:t>Functions</a:t>
            </a:r>
            <a:r>
              <a:rPr lang="en-US" sz="2200" dirty="0" err="1" smtClean="0"/>
              <a:t>:decresed</a:t>
            </a:r>
            <a:r>
              <a:rPr lang="en-US" sz="2200" dirty="0" smtClean="0"/>
              <a:t> transmitter release, </a:t>
            </a:r>
            <a:r>
              <a:rPr lang="en-US" sz="2200" dirty="0" err="1" smtClean="0"/>
              <a:t>vasocnstriction</a:t>
            </a:r>
            <a:r>
              <a:rPr lang="en-US" sz="2200" dirty="0" smtClean="0"/>
              <a:t>, </a:t>
            </a:r>
            <a:r>
              <a:rPr lang="en-US" sz="2200" dirty="0" err="1" smtClean="0"/>
              <a:t>Decresed</a:t>
            </a:r>
            <a:r>
              <a:rPr lang="en-US" sz="2200" dirty="0" smtClean="0"/>
              <a:t> central sympathetic flow</a:t>
            </a:r>
          </a:p>
          <a:p>
            <a:r>
              <a:rPr lang="en-US" sz="2200" b="1" dirty="0" smtClean="0"/>
              <a:t>Agonist:</a:t>
            </a:r>
            <a:r>
              <a:rPr lang="en-US" sz="2200" dirty="0" smtClean="0"/>
              <a:t> </a:t>
            </a:r>
            <a:r>
              <a:rPr lang="en-US" sz="2200" dirty="0" err="1" smtClean="0"/>
              <a:t>Clonidine</a:t>
            </a:r>
            <a:endParaRPr lang="en-US" sz="2200" dirty="0" smtClean="0"/>
          </a:p>
          <a:p>
            <a:r>
              <a:rPr lang="en-US" sz="2200" b="1" dirty="0" smtClean="0"/>
              <a:t>Antagonist: </a:t>
            </a:r>
            <a:r>
              <a:rPr lang="en-US" sz="2200" dirty="0" err="1" smtClean="0"/>
              <a:t>Yohimbine</a:t>
            </a:r>
            <a:r>
              <a:rPr lang="en-US" sz="2200" dirty="0" smtClean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725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26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23528" y="476672"/>
            <a:ext cx="86409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/>
          </a:p>
          <a:p>
            <a:r>
              <a:rPr lang="en-US" sz="2200" b="1" dirty="0"/>
              <a:t>CLASSIFICATION</a:t>
            </a:r>
          </a:p>
          <a:p>
            <a:r>
              <a:rPr lang="en-US" sz="2200" b="1" dirty="0"/>
              <a:t>I. </a:t>
            </a:r>
            <a:r>
              <a:rPr lang="en-US" sz="2200" b="1" i="1" dirty="0" err="1"/>
              <a:t>Nonequilibrium</a:t>
            </a:r>
            <a:r>
              <a:rPr lang="en-US" sz="2200" b="1" i="1" dirty="0"/>
              <a:t> type</a:t>
            </a:r>
          </a:p>
          <a:p>
            <a:r>
              <a:rPr lang="en-US" sz="2200" dirty="0"/>
              <a:t>(</a:t>
            </a:r>
            <a:r>
              <a:rPr lang="en-US" sz="2200" dirty="0" err="1"/>
              <a:t>i</a:t>
            </a:r>
            <a:r>
              <a:rPr lang="en-US" sz="2200" dirty="0"/>
              <a:t>) </a:t>
            </a:r>
            <a:r>
              <a:rPr lang="el-GR" sz="2200" dirty="0"/>
              <a:t>β-</a:t>
            </a:r>
            <a:r>
              <a:rPr lang="en-US" sz="2200" i="1" dirty="0" err="1"/>
              <a:t>Haloalkylamines</a:t>
            </a:r>
            <a:r>
              <a:rPr lang="en-US" sz="2200" dirty="0"/>
              <a:t>—</a:t>
            </a:r>
            <a:r>
              <a:rPr lang="en-US" sz="2200" dirty="0" err="1"/>
              <a:t>Phenoxybenzamine</a:t>
            </a:r>
            <a:r>
              <a:rPr lang="en-US" sz="2200" dirty="0"/>
              <a:t>.</a:t>
            </a:r>
          </a:p>
          <a:p>
            <a:r>
              <a:rPr lang="en-US" sz="2200" b="1" dirty="0"/>
              <a:t>II. </a:t>
            </a:r>
            <a:r>
              <a:rPr lang="en-US" sz="2200" b="1" i="1" dirty="0"/>
              <a:t>Equilibrium type (competitive)</a:t>
            </a:r>
          </a:p>
          <a:p>
            <a:r>
              <a:rPr lang="en-US" sz="2200" dirty="0"/>
              <a:t>A. Nonselective</a:t>
            </a:r>
          </a:p>
          <a:p>
            <a:r>
              <a:rPr lang="en-US" sz="2200" dirty="0"/>
              <a:t>(</a:t>
            </a:r>
            <a:r>
              <a:rPr lang="en-US" sz="2200" dirty="0" err="1"/>
              <a:t>i</a:t>
            </a:r>
            <a:r>
              <a:rPr lang="en-US" sz="2200" dirty="0"/>
              <a:t>) </a:t>
            </a:r>
            <a:r>
              <a:rPr lang="en-US" sz="2200" i="1" dirty="0"/>
              <a:t>Ergot alkaloids</a:t>
            </a:r>
            <a:r>
              <a:rPr lang="en-US" sz="2200" dirty="0"/>
              <a:t>—Ergotamine, </a:t>
            </a:r>
            <a:r>
              <a:rPr lang="en-US" sz="2200" dirty="0" err="1"/>
              <a:t>Ergotoxine</a:t>
            </a:r>
            <a:endParaRPr lang="en-US" sz="2200" dirty="0"/>
          </a:p>
          <a:p>
            <a:r>
              <a:rPr lang="en-US" sz="2200" dirty="0"/>
              <a:t>(ii) </a:t>
            </a:r>
            <a:r>
              <a:rPr lang="en-US" sz="2200" i="1" dirty="0"/>
              <a:t>Hydrogenated ergot alkaloids</a:t>
            </a:r>
            <a:r>
              <a:rPr lang="en-US" sz="2200" dirty="0"/>
              <a:t>—</a:t>
            </a:r>
            <a:r>
              <a:rPr lang="en-US" sz="2200" dirty="0" err="1"/>
              <a:t>Dihydroergotamine</a:t>
            </a:r>
            <a:endParaRPr lang="en-US" sz="2200" dirty="0"/>
          </a:p>
          <a:p>
            <a:r>
              <a:rPr lang="en-US" sz="2200" dirty="0"/>
              <a:t>(DHE), </a:t>
            </a:r>
            <a:r>
              <a:rPr lang="en-US" sz="2200" dirty="0" err="1"/>
              <a:t>Dihydroergotoxine</a:t>
            </a:r>
            <a:endParaRPr lang="en-US" sz="2200" dirty="0"/>
          </a:p>
          <a:p>
            <a:r>
              <a:rPr lang="en-US" sz="2200" dirty="0"/>
              <a:t>(iii) </a:t>
            </a:r>
            <a:r>
              <a:rPr lang="en-US" sz="2200" i="1" dirty="0" err="1"/>
              <a:t>Imidazolines</a:t>
            </a:r>
            <a:r>
              <a:rPr lang="en-US" sz="2200" dirty="0"/>
              <a:t>—</a:t>
            </a:r>
            <a:r>
              <a:rPr lang="en-US" sz="2200" dirty="0" err="1"/>
              <a:t>Tolazoline</a:t>
            </a:r>
            <a:r>
              <a:rPr lang="en-US" sz="2200" dirty="0"/>
              <a:t>, </a:t>
            </a:r>
            <a:r>
              <a:rPr lang="en-US" sz="2200" dirty="0" err="1"/>
              <a:t>Phentolamine</a:t>
            </a:r>
            <a:endParaRPr lang="en-US" sz="2200" dirty="0"/>
          </a:p>
          <a:p>
            <a:r>
              <a:rPr lang="en-US" sz="2200" dirty="0"/>
              <a:t>(iv) </a:t>
            </a:r>
            <a:r>
              <a:rPr lang="en-US" sz="2200" i="1" dirty="0" smtClean="0"/>
              <a:t>Miscellaneous–</a:t>
            </a:r>
            <a:r>
              <a:rPr lang="en-US" sz="2200" dirty="0" smtClean="0"/>
              <a:t>Chlorpromazine</a:t>
            </a:r>
          </a:p>
          <a:p>
            <a:r>
              <a:rPr lang="en-US" sz="2200" b="1" dirty="0" smtClean="0"/>
              <a:t>B</a:t>
            </a:r>
            <a:r>
              <a:rPr lang="en-US" sz="2200" b="1" dirty="0"/>
              <a:t>. </a:t>
            </a:r>
            <a:r>
              <a:rPr lang="el-GR" sz="2200" b="1" dirty="0"/>
              <a:t>α1 </a:t>
            </a:r>
            <a:r>
              <a:rPr lang="en-US" sz="2200" b="1" dirty="0"/>
              <a:t>selective</a:t>
            </a:r>
            <a:r>
              <a:rPr lang="en-US" sz="2200" dirty="0"/>
              <a:t>—</a:t>
            </a:r>
            <a:r>
              <a:rPr lang="en-US" sz="2200" dirty="0" err="1"/>
              <a:t>Prazosin</a:t>
            </a:r>
            <a:r>
              <a:rPr lang="en-US" sz="2200" dirty="0"/>
              <a:t>, Terazosin, </a:t>
            </a:r>
            <a:r>
              <a:rPr lang="en-US" sz="2200" dirty="0" err="1"/>
              <a:t>Doxazosin</a:t>
            </a:r>
            <a:r>
              <a:rPr lang="en-US" sz="2200" dirty="0"/>
              <a:t>,</a:t>
            </a:r>
          </a:p>
          <a:p>
            <a:r>
              <a:rPr lang="en-US" sz="2200" dirty="0" smtClean="0"/>
              <a:t>                          </a:t>
            </a:r>
            <a:r>
              <a:rPr lang="en-US" sz="2200" dirty="0" err="1" smtClean="0"/>
              <a:t>Tamsulosin</a:t>
            </a:r>
            <a:endParaRPr lang="en-US" sz="2200" dirty="0"/>
          </a:p>
          <a:p>
            <a:r>
              <a:rPr lang="en-US" sz="2200" b="1" dirty="0"/>
              <a:t>C. </a:t>
            </a:r>
            <a:r>
              <a:rPr lang="el-GR" sz="2200" b="1" dirty="0"/>
              <a:t>α2 </a:t>
            </a:r>
            <a:r>
              <a:rPr lang="en-US" sz="2200" b="1" dirty="0"/>
              <a:t>selective</a:t>
            </a:r>
            <a:r>
              <a:rPr lang="en-US" sz="2200" dirty="0"/>
              <a:t>—</a:t>
            </a:r>
            <a:r>
              <a:rPr lang="en-US" sz="2200" dirty="0" err="1"/>
              <a:t>Yohimbine</a:t>
            </a:r>
            <a:endParaRPr lang="en-US" sz="2200" dirty="0"/>
          </a:p>
          <a:p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27</a:t>
            </a:fld>
            <a:endParaRPr lang="en-IN"/>
          </a:p>
        </p:txBody>
      </p:sp>
      <p:pic>
        <p:nvPicPr>
          <p:cNvPr id="11266" name="Picture 2" descr="File:Figure 09 01 02.jpg - Wikimedia Comm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686800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55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28</a:t>
            </a:fld>
            <a:endParaRPr lang="en-IN"/>
          </a:p>
        </p:txBody>
      </p:sp>
      <p:pic>
        <p:nvPicPr>
          <p:cNvPr id="12290" name="Picture 2" descr="Pharmacology of adrenergic neuron block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525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26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29</a:t>
            </a:fld>
            <a:endParaRPr lang="en-IN"/>
          </a:p>
        </p:txBody>
      </p:sp>
      <p:pic>
        <p:nvPicPr>
          <p:cNvPr id="10242" name="Picture 2" descr="Agonists and antagonists - Membrane ReceptorsMembrane Recepto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4582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01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183880" cy="790318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>
                <a:solidFill>
                  <a:srgbClr val="FF0000"/>
                </a:solidFill>
              </a:rPr>
              <a:t/>
            </a:r>
            <a:br>
              <a:rPr lang="en-IN" dirty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>
                <a:solidFill>
                  <a:srgbClr val="FF0000"/>
                </a:solidFill>
              </a:rPr>
              <a:t/>
            </a:r>
            <a:br>
              <a:rPr lang="en-IN" dirty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>
                <a:solidFill>
                  <a:srgbClr val="FF0000"/>
                </a:solidFill>
              </a:rPr>
              <a:t/>
            </a:r>
            <a:br>
              <a:rPr lang="en-IN" dirty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>
                <a:solidFill>
                  <a:srgbClr val="FF0000"/>
                </a:solidFill>
              </a:rPr>
              <a:t/>
            </a:r>
            <a:br>
              <a:rPr lang="en-IN" dirty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>Mechanism of regulation of  hypertension: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2920" y="1214422"/>
            <a:ext cx="8183880" cy="4714908"/>
          </a:xfrm>
        </p:spPr>
        <p:txBody>
          <a:bodyPr/>
          <a:lstStyle/>
          <a:p>
            <a:pPr algn="just">
              <a:buNone/>
            </a:pPr>
            <a:endParaRPr lang="en-IN" dirty="0" smtClean="0"/>
          </a:p>
          <a:p>
            <a:pPr algn="just">
              <a:buNone/>
            </a:pPr>
            <a:endParaRPr lang="en-IN" dirty="0" smtClean="0"/>
          </a:p>
          <a:p>
            <a:pPr algn="just">
              <a:buNone/>
            </a:pPr>
            <a:r>
              <a:rPr lang="en-IN" dirty="0" smtClean="0"/>
              <a:t>1.Baroreceptors </a:t>
            </a:r>
          </a:p>
          <a:p>
            <a:pPr algn="just">
              <a:buNone/>
            </a:pPr>
            <a:r>
              <a:rPr lang="en-IN" dirty="0" smtClean="0"/>
              <a:t>2. RAAS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30</a:t>
            </a:fld>
            <a:endParaRPr lang="en-IN"/>
          </a:p>
        </p:txBody>
      </p:sp>
      <p:sp>
        <p:nvSpPr>
          <p:cNvPr id="2" name="Rectangle 1"/>
          <p:cNvSpPr/>
          <p:nvPr/>
        </p:nvSpPr>
        <p:spPr>
          <a:xfrm>
            <a:off x="345432" y="548680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GENERAL EFFECTS OF α </a:t>
            </a:r>
            <a:r>
              <a:rPr lang="en-US" sz="2400" b="1" dirty="0" smtClean="0">
                <a:solidFill>
                  <a:srgbClr val="FF0000"/>
                </a:solidFill>
              </a:rPr>
              <a:t>BLOCKERS</a:t>
            </a:r>
          </a:p>
          <a:p>
            <a:pPr marL="457200" indent="-457200" algn="just">
              <a:buAutoNum type="arabicPeriod"/>
            </a:pPr>
            <a:r>
              <a:rPr lang="en-US" sz="2400" b="1" dirty="0" smtClean="0"/>
              <a:t>Vasodilators</a:t>
            </a:r>
          </a:p>
          <a:p>
            <a:pPr marL="457200" indent="-457200" algn="just">
              <a:buAutoNum type="arabicPeriod"/>
            </a:pPr>
            <a:r>
              <a:rPr lang="en-US" sz="2400" b="1" dirty="0" err="1" smtClean="0"/>
              <a:t>Refelx</a:t>
            </a:r>
            <a:r>
              <a:rPr lang="en-US" sz="2400" b="1" dirty="0" smtClean="0"/>
              <a:t> tachycardia</a:t>
            </a:r>
          </a:p>
          <a:p>
            <a:pPr marL="457200" indent="-457200" algn="just">
              <a:buAutoNum type="arabicPeriod"/>
            </a:pPr>
            <a:r>
              <a:rPr lang="en-US" sz="2400" b="1" dirty="0" smtClean="0"/>
              <a:t>Nasal Stiffness </a:t>
            </a:r>
          </a:p>
          <a:p>
            <a:pPr marL="457200" indent="-457200" algn="just">
              <a:buAutoNum type="arabicPeriod"/>
            </a:pPr>
            <a:r>
              <a:rPr lang="en-US" sz="2400" b="1" dirty="0" err="1" smtClean="0"/>
              <a:t>Miosis</a:t>
            </a:r>
            <a:endParaRPr lang="en-US" sz="2400" b="1" dirty="0" smtClean="0"/>
          </a:p>
          <a:p>
            <a:pPr marL="457200" indent="-457200" algn="just">
              <a:buAutoNum type="arabicPeriod"/>
            </a:pPr>
            <a:r>
              <a:rPr lang="en-US" sz="2400" b="1" dirty="0" smtClean="0"/>
              <a:t>Increase intestinal motility</a:t>
            </a:r>
          </a:p>
          <a:p>
            <a:pPr marL="457200" indent="-457200" algn="just">
              <a:buAutoNum type="arabicPeriod"/>
            </a:pPr>
            <a:r>
              <a:rPr lang="en-US" sz="2400" b="1" dirty="0" smtClean="0"/>
              <a:t>Decreases </a:t>
            </a:r>
            <a:r>
              <a:rPr lang="en-US" sz="2400" b="1" dirty="0" err="1" smtClean="0"/>
              <a:t>rebal</a:t>
            </a:r>
            <a:r>
              <a:rPr lang="en-US" sz="2400" b="1" dirty="0" smtClean="0"/>
              <a:t> blood flow</a:t>
            </a:r>
          </a:p>
          <a:p>
            <a:pPr marL="457200" indent="-457200" algn="just">
              <a:buAutoNum type="arabicPeriod"/>
            </a:pPr>
            <a:r>
              <a:rPr lang="en-US" sz="2400" b="1" dirty="0" smtClean="0"/>
              <a:t>Tone of SM of Sphincter &amp; Prostate</a:t>
            </a:r>
          </a:p>
          <a:p>
            <a:pPr marL="457200" indent="-457200" algn="just">
              <a:buAutoNum type="arabicPeriod"/>
            </a:pPr>
            <a:r>
              <a:rPr lang="en-US" sz="2400" b="1" dirty="0" err="1" smtClean="0"/>
              <a:t>Prazosin</a:t>
            </a:r>
            <a:r>
              <a:rPr lang="en-US" sz="2400" b="1" dirty="0" smtClean="0"/>
              <a:t> is found to decreases LDL &amp; TG increases HDL</a:t>
            </a:r>
          </a:p>
          <a:p>
            <a:pPr marL="457200" indent="-457200" algn="just"/>
            <a:endParaRPr lang="en-US" sz="2400" b="1" dirty="0" smtClean="0"/>
          </a:p>
          <a:p>
            <a:pPr marL="457200" indent="-457200" algn="just"/>
            <a:r>
              <a:rPr lang="en-US" sz="2400" b="1" dirty="0" smtClean="0"/>
              <a:t>Not affects</a:t>
            </a:r>
          </a:p>
          <a:p>
            <a:pPr marL="457200" indent="-457200" algn="just"/>
            <a:r>
              <a:rPr lang="en-US" sz="2400" b="1" dirty="0" smtClean="0"/>
              <a:t>1. </a:t>
            </a:r>
            <a:r>
              <a:rPr lang="en-US" sz="2400" b="1" dirty="0" err="1" smtClean="0"/>
              <a:t>Adr</a:t>
            </a:r>
            <a:r>
              <a:rPr lang="en-US" sz="2400" b="1" dirty="0" smtClean="0"/>
              <a:t> cardiac Stimulation</a:t>
            </a:r>
          </a:p>
          <a:p>
            <a:pPr marL="457200" indent="-457200" algn="just"/>
            <a:r>
              <a:rPr lang="en-US" sz="2400" b="1" dirty="0" smtClean="0"/>
              <a:t>2. </a:t>
            </a:r>
            <a:r>
              <a:rPr lang="en-US" sz="2400" b="1" dirty="0" err="1" smtClean="0"/>
              <a:t>Bronchodilation</a:t>
            </a:r>
            <a:endParaRPr lang="en-US" sz="2400" b="1" dirty="0" smtClean="0"/>
          </a:p>
          <a:p>
            <a:pPr marL="457200" indent="-457200" algn="just"/>
            <a:r>
              <a:rPr lang="en-US" sz="2400" b="1" dirty="0" smtClean="0"/>
              <a:t>3. Metabolic changes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643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31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533400" y="609600"/>
            <a:ext cx="82296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Phenoxybenzamine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 smtClean="0"/>
              <a:t>It </a:t>
            </a:r>
            <a:r>
              <a:rPr lang="en-US" sz="2800" dirty="0" err="1" smtClean="0"/>
              <a:t>cyclizes</a:t>
            </a:r>
            <a:r>
              <a:rPr lang="en-US" sz="2800" dirty="0" smtClean="0"/>
              <a:t> spontaneously in the body giving rise to a highly reactive </a:t>
            </a:r>
            <a:r>
              <a:rPr lang="en-US" sz="2800" dirty="0" err="1" smtClean="0"/>
              <a:t>ethyleniminium</a:t>
            </a:r>
            <a:r>
              <a:rPr lang="en-US" sz="2800" dirty="0" smtClean="0"/>
              <a:t> intermediate which reacts with α </a:t>
            </a:r>
            <a:r>
              <a:rPr lang="en-US" sz="2800" dirty="0" err="1" smtClean="0"/>
              <a:t>adrenoceptors</a:t>
            </a:r>
            <a:r>
              <a:rPr lang="en-US" sz="2800" dirty="0" smtClean="0"/>
              <a:t> and other </a:t>
            </a:r>
            <a:r>
              <a:rPr lang="en-US" sz="2800" dirty="0" err="1" smtClean="0"/>
              <a:t>biomolecules</a:t>
            </a:r>
            <a:r>
              <a:rPr lang="en-US" sz="2800" dirty="0" smtClean="0"/>
              <a:t> by forming strong covalent bonds. The α blockade develops gradually (even after </a:t>
            </a:r>
            <a:r>
              <a:rPr lang="en-US" sz="2800" dirty="0" err="1" smtClean="0"/>
              <a:t>i.v</a:t>
            </a:r>
            <a:r>
              <a:rPr lang="en-US" sz="2800" dirty="0" smtClean="0"/>
              <a:t>. injection) and lasts for 3–4 days.</a:t>
            </a:r>
          </a:p>
          <a:p>
            <a:r>
              <a:rPr lang="en-US" sz="2800" dirty="0" smtClean="0"/>
              <a:t>The fall in BP caused by </a:t>
            </a:r>
            <a:r>
              <a:rPr lang="en-US" sz="2800" dirty="0" err="1" smtClean="0"/>
              <a:t>phenoxybenzamine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is mainly postural because </a:t>
            </a:r>
            <a:r>
              <a:rPr lang="en-US" sz="2800" dirty="0" err="1" smtClean="0"/>
              <a:t>venodilatation</a:t>
            </a:r>
            <a:r>
              <a:rPr lang="en-US" sz="2800" dirty="0" smtClean="0"/>
              <a:t> is</a:t>
            </a:r>
            <a:br>
              <a:rPr lang="en-US" sz="2800" dirty="0" smtClean="0"/>
            </a:br>
            <a:r>
              <a:rPr lang="en-US" sz="2800" dirty="0" smtClean="0"/>
              <a:t>more prominent than arteriolar dilatation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32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533400" y="457200"/>
            <a:ext cx="80772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err="1" smtClean="0"/>
              <a:t>Phenoxybenzamine</a:t>
            </a:r>
            <a:r>
              <a:rPr lang="en-US" sz="2500" dirty="0" smtClean="0"/>
              <a:t> is lipid soluble, penetrates brain and can produce CNS stimulation, nausea and vomiting on rapid </a:t>
            </a:r>
            <a:r>
              <a:rPr lang="en-US" sz="2500" dirty="0" err="1" smtClean="0"/>
              <a:t>i.v</a:t>
            </a:r>
            <a:r>
              <a:rPr lang="en-US" sz="2500" dirty="0" smtClean="0"/>
              <a:t>. injection. However, oral doses produce depression, tiredness and lethargy. Major side effects are postural hypotension, palpitation, nasal blockage, </a:t>
            </a:r>
            <a:r>
              <a:rPr lang="en-US" sz="2500" dirty="0" err="1" smtClean="0"/>
              <a:t>miosis</a:t>
            </a:r>
            <a:r>
              <a:rPr lang="en-US" sz="2500" dirty="0" smtClean="0"/>
              <a:t>.</a:t>
            </a:r>
          </a:p>
          <a:p>
            <a:r>
              <a:rPr lang="en-US" sz="2500" b="1" i="1" dirty="0" smtClean="0"/>
              <a:t>Pharmacokinetics </a:t>
            </a:r>
          </a:p>
          <a:p>
            <a:r>
              <a:rPr lang="en-US" sz="2500" dirty="0" smtClean="0"/>
              <a:t>Oral absorption is erratic and incomplete; </a:t>
            </a:r>
            <a:r>
              <a:rPr lang="en-US" sz="2500" dirty="0" err="1" smtClean="0"/>
              <a:t>i.m</a:t>
            </a:r>
            <a:r>
              <a:rPr lang="en-US" sz="2500" dirty="0" smtClean="0"/>
              <a:t>. and </a:t>
            </a:r>
            <a:r>
              <a:rPr lang="en-US" sz="2500" dirty="0" err="1" smtClean="0"/>
              <a:t>s.c.injections</a:t>
            </a:r>
            <a:r>
              <a:rPr lang="en-US" sz="2500" dirty="0" smtClean="0"/>
              <a:t> are very painful—should not be given.</a:t>
            </a:r>
            <a:br>
              <a:rPr lang="en-US" sz="2500" dirty="0" smtClean="0"/>
            </a:br>
            <a:r>
              <a:rPr lang="en-US" sz="2500" dirty="0" smtClean="0"/>
              <a:t>Though most of the administered dose is excreted in urine in 24 hours, small amounts that have covalently reacted remain in tissues</a:t>
            </a:r>
            <a:br>
              <a:rPr lang="en-US" sz="2500" dirty="0" smtClean="0"/>
            </a:b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2725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33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457200" y="533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Natural and hydrogenated ergot alkaloids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990600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Ergot alkaloids are the adrenergic antagonists with which Dale demonstrated the vasomotor reversal phenomenon. The amino acid alkaloids </a:t>
            </a:r>
            <a:r>
              <a:rPr lang="en-US" sz="2400" i="1" dirty="0" smtClean="0"/>
              <a:t>ergotamine </a:t>
            </a:r>
            <a:r>
              <a:rPr lang="en-US" sz="2400" dirty="0" smtClean="0"/>
              <a:t>and </a:t>
            </a:r>
            <a:r>
              <a:rPr lang="en-US" sz="2400" i="1" dirty="0" err="1" smtClean="0"/>
              <a:t>ergotoxine</a:t>
            </a:r>
            <a:r>
              <a:rPr lang="en-US" sz="2400" i="1" dirty="0" smtClean="0"/>
              <a:t> </a:t>
            </a:r>
            <a:r>
              <a:rPr lang="en-US" sz="2400" dirty="0" smtClean="0"/>
              <a:t>are partial agonists and antagonists at </a:t>
            </a:r>
            <a:r>
              <a:rPr lang="el-GR" sz="2400" dirty="0" smtClean="0"/>
              <a:t>α</a:t>
            </a:r>
            <a:r>
              <a:rPr lang="en-US" sz="2400" dirty="0" smtClean="0"/>
              <a:t> adrenergic, </a:t>
            </a:r>
            <a:r>
              <a:rPr lang="en-US" sz="2400" dirty="0" err="1" smtClean="0"/>
              <a:t>serotonergic</a:t>
            </a:r>
            <a:r>
              <a:rPr lang="en-US" sz="2400" dirty="0" smtClean="0"/>
              <a:t> and </a:t>
            </a:r>
            <a:r>
              <a:rPr lang="en-US" sz="2400" dirty="0" err="1" smtClean="0"/>
              <a:t>dopaminergic</a:t>
            </a:r>
            <a:r>
              <a:rPr lang="en-US" sz="2400" dirty="0" smtClean="0"/>
              <a:t> receptors.</a:t>
            </a:r>
            <a:br>
              <a:rPr lang="en-US" sz="2400" dirty="0" smtClean="0"/>
            </a:br>
            <a:r>
              <a:rPr lang="en-US" sz="2400" dirty="0" smtClean="0"/>
              <a:t>The amine alkaloid </a:t>
            </a:r>
            <a:r>
              <a:rPr lang="en-US" sz="2400" i="1" dirty="0" err="1" smtClean="0"/>
              <a:t>ergometrine</a:t>
            </a:r>
            <a:r>
              <a:rPr lang="en-US" sz="2400" i="1" dirty="0" smtClean="0"/>
              <a:t> </a:t>
            </a:r>
            <a:r>
              <a:rPr lang="en-US" sz="2400" dirty="0" smtClean="0"/>
              <a:t>has no </a:t>
            </a:r>
            <a:r>
              <a:rPr lang="el-GR" sz="2400" dirty="0" smtClean="0"/>
              <a:t>α </a:t>
            </a:r>
            <a:r>
              <a:rPr lang="en-US" sz="2400" dirty="0" smtClean="0"/>
              <a:t>blocking activity.</a:t>
            </a:r>
            <a:br>
              <a:rPr lang="en-US" sz="2400" dirty="0" smtClean="0"/>
            </a:br>
            <a:r>
              <a:rPr lang="en-US" sz="2400" dirty="0" smtClean="0"/>
              <a:t>The natural ergot alkaloids produce long lasting vasoconstriction which predominates over their </a:t>
            </a:r>
            <a:r>
              <a:rPr lang="el-GR" sz="2400" dirty="0" smtClean="0"/>
              <a:t>α </a:t>
            </a:r>
            <a:r>
              <a:rPr lang="en-US" sz="2400" dirty="0" smtClean="0"/>
              <a:t>blocking action—peripheral vascular insufficiency and gangrene of toes and fingers occurs in </a:t>
            </a:r>
            <a:r>
              <a:rPr lang="en-US" sz="2400" dirty="0" err="1" smtClean="0"/>
              <a:t>ergotism</a:t>
            </a:r>
            <a:r>
              <a:rPr lang="en-US" sz="2400" dirty="0" smtClean="0"/>
              <a:t>. </a:t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25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34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457200" y="533400"/>
            <a:ext cx="822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Ergotoxine</a:t>
            </a:r>
            <a:r>
              <a:rPr lang="en-US" sz="2400" dirty="0" smtClean="0"/>
              <a:t> is a more potent </a:t>
            </a:r>
            <a:r>
              <a:rPr lang="el-GR" sz="2400" dirty="0" smtClean="0"/>
              <a:t>α </a:t>
            </a:r>
            <a:r>
              <a:rPr lang="en-US" sz="2400" dirty="0" smtClean="0"/>
              <a:t>blocker and less potent vasoconstrictor than ergotamine. Hydrogenation reduces vasoconstrictor and</a:t>
            </a:r>
            <a:br>
              <a:rPr lang="en-US" sz="2400" dirty="0" smtClean="0"/>
            </a:br>
            <a:r>
              <a:rPr lang="en-US" sz="2400" dirty="0" smtClean="0"/>
              <a:t>increases </a:t>
            </a:r>
            <a:r>
              <a:rPr lang="el-GR" sz="2400" dirty="0" smtClean="0"/>
              <a:t>α </a:t>
            </a:r>
            <a:r>
              <a:rPr lang="en-US" sz="2400" dirty="0" smtClean="0"/>
              <a:t>blocking activity.</a:t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l-GR" sz="2400" dirty="0" smtClean="0"/>
              <a:t>α </a:t>
            </a:r>
            <a:r>
              <a:rPr lang="en-US" sz="2400" dirty="0" smtClean="0"/>
              <a:t>blockade produced by clinical doses of ergot alkaloids is low grade and short lasting; they are not employed for this purpose. The principal use is in </a:t>
            </a:r>
            <a:r>
              <a:rPr lang="en-US" sz="2400" dirty="0" err="1" smtClean="0"/>
              <a:t>migraine.Diagnostic</a:t>
            </a:r>
            <a:r>
              <a:rPr lang="en-US" sz="2400" dirty="0" smtClean="0"/>
              <a:t> use of ergotamine has been made to precipitate ECG signs of </a:t>
            </a:r>
            <a:r>
              <a:rPr lang="en-US" sz="2400" dirty="0" err="1" smtClean="0"/>
              <a:t>ischaemia</a:t>
            </a:r>
            <a:r>
              <a:rPr lang="en-US" sz="2400" dirty="0" smtClean="0"/>
              <a:t> in coronary artery</a:t>
            </a:r>
            <a:br>
              <a:rPr lang="en-US" sz="2400" dirty="0" smtClean="0"/>
            </a:br>
            <a:r>
              <a:rPr lang="en-US" sz="2400" dirty="0" smtClean="0"/>
              <a:t>disease. </a:t>
            </a:r>
            <a:r>
              <a:rPr lang="en-US" sz="2400" dirty="0" err="1" smtClean="0"/>
              <a:t>Dihydroergotoxine</a:t>
            </a:r>
            <a:r>
              <a:rPr lang="en-US" sz="2400" dirty="0" smtClean="0"/>
              <a:t> has been used as a cognition</a:t>
            </a:r>
            <a:br>
              <a:rPr lang="en-US" sz="2400" dirty="0" smtClean="0"/>
            </a:br>
            <a:r>
              <a:rPr lang="en-US" sz="2400" dirty="0" smtClean="0"/>
              <a:t>enhancer.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25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35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457200" y="457200"/>
            <a:ext cx="822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Tolazoline</a:t>
            </a:r>
            <a:r>
              <a:rPr lang="en-US" sz="2400" b="1" dirty="0" smtClean="0"/>
              <a:t> </a:t>
            </a:r>
          </a:p>
          <a:p>
            <a:r>
              <a:rPr lang="en-US" sz="2400" dirty="0" smtClean="0"/>
              <a:t>It is an </a:t>
            </a:r>
            <a:r>
              <a:rPr lang="en-US" sz="2400" dirty="0" err="1" smtClean="0"/>
              <a:t>imidazoline</a:t>
            </a:r>
            <a:r>
              <a:rPr lang="en-US" sz="2400" dirty="0" smtClean="0"/>
              <a:t> compound with complex pharmacological properties. </a:t>
            </a:r>
          </a:p>
          <a:p>
            <a:r>
              <a:rPr lang="en-US" sz="2400" dirty="0" smtClean="0"/>
              <a:t>The α blocking action is only modest and short lasting. </a:t>
            </a:r>
          </a:p>
          <a:p>
            <a:r>
              <a:rPr lang="en-US" sz="2400" dirty="0" smtClean="0"/>
              <a:t>In addition, it is a direct vasodilator and stimulates the heart.</a:t>
            </a:r>
            <a:br>
              <a:rPr lang="en-US" sz="2400" dirty="0" smtClean="0"/>
            </a:br>
            <a:r>
              <a:rPr lang="en-US" sz="2400" dirty="0" err="1" smtClean="0"/>
              <a:t>Tolazoline</a:t>
            </a:r>
            <a:r>
              <a:rPr lang="en-US" sz="2400" dirty="0" smtClean="0"/>
              <a:t> also blocks 5-HT receptors, has a histamine like gastric </a:t>
            </a:r>
            <a:r>
              <a:rPr lang="en-US" sz="2400" dirty="0" err="1" smtClean="0"/>
              <a:t>secretagogue</a:t>
            </a:r>
            <a:r>
              <a:rPr lang="en-US" sz="2400" dirty="0" smtClean="0"/>
              <a:t> and </a:t>
            </a:r>
            <a:r>
              <a:rPr lang="en-US" sz="2400" dirty="0" err="1" smtClean="0"/>
              <a:t>ACh</a:t>
            </a:r>
            <a:r>
              <a:rPr lang="en-US" sz="2400" dirty="0" smtClean="0"/>
              <a:t> like motor action on intestines.</a:t>
            </a:r>
          </a:p>
          <a:p>
            <a:r>
              <a:rPr lang="en-US" sz="2400" dirty="0" smtClean="0"/>
              <a:t> It was used in peripheral vascular diseases and pulmonary hypertension of the newborn.</a:t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25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36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457200" y="685800"/>
            <a:ext cx="838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Phentolamine</a:t>
            </a:r>
            <a:r>
              <a:rPr lang="en-US" sz="2400" b="1" dirty="0" smtClean="0"/>
              <a:t> </a:t>
            </a:r>
          </a:p>
          <a:p>
            <a:r>
              <a:rPr lang="en-US" sz="2400" dirty="0" smtClean="0"/>
              <a:t>This congener of </a:t>
            </a:r>
            <a:r>
              <a:rPr lang="en-US" sz="2400" dirty="0" err="1" smtClean="0"/>
              <a:t>tolazoline</a:t>
            </a:r>
            <a:r>
              <a:rPr lang="en-US" sz="2400" dirty="0" smtClean="0"/>
              <a:t> is a rapidly acting α blocker with short duration of action (in minutes).</a:t>
            </a:r>
          </a:p>
          <a:p>
            <a:r>
              <a:rPr lang="en-US" sz="2400" dirty="0" smtClean="0"/>
              <a:t> It equally blocks α1 and α2 receptors—NA release is increased and </a:t>
            </a:r>
            <a:r>
              <a:rPr lang="en-US" sz="2400" dirty="0" err="1" smtClean="0"/>
              <a:t>venodilatation</a:t>
            </a:r>
            <a:r>
              <a:rPr lang="en-US" sz="2400" dirty="0" smtClean="0"/>
              <a:t> predominates over arteriolar dilatation. </a:t>
            </a:r>
          </a:p>
          <a:p>
            <a:r>
              <a:rPr lang="en-US" sz="2400" dirty="0" smtClean="0"/>
              <a:t>It is used as a quick and short acting α blocker for diagnosis and </a:t>
            </a:r>
            <a:r>
              <a:rPr lang="en-US" sz="2400" dirty="0" err="1" smtClean="0"/>
              <a:t>intraoperative</a:t>
            </a:r>
            <a:r>
              <a:rPr lang="en-US" sz="2400" dirty="0" smtClean="0"/>
              <a:t> management of </a:t>
            </a:r>
            <a:r>
              <a:rPr lang="en-US" sz="2400" dirty="0" err="1" smtClean="0"/>
              <a:t>pheochromocytoma</a:t>
            </a:r>
            <a:r>
              <a:rPr lang="en-US" sz="2400" dirty="0" smtClean="0"/>
              <a:t> and for control of hypertension due to </a:t>
            </a:r>
            <a:r>
              <a:rPr lang="en-US" sz="2400" dirty="0" err="1" smtClean="0"/>
              <a:t>clonidine</a:t>
            </a:r>
            <a:r>
              <a:rPr lang="en-US" sz="2400" dirty="0" smtClean="0"/>
              <a:t> withdrawal, cheese reaction, etc. </a:t>
            </a:r>
          </a:p>
          <a:p>
            <a:r>
              <a:rPr lang="en-US" sz="2400" dirty="0" smtClean="0"/>
              <a:t>It is the most suitable α blocker for local infiltration to counteract vasoconstriction due to </a:t>
            </a:r>
            <a:r>
              <a:rPr lang="en-US" sz="2400" dirty="0" err="1" smtClean="0"/>
              <a:t>extravasated</a:t>
            </a:r>
            <a:r>
              <a:rPr lang="en-US" sz="2400" dirty="0" smtClean="0"/>
              <a:t> NA/DA during their </a:t>
            </a:r>
            <a:r>
              <a:rPr lang="en-US" sz="2400" dirty="0" err="1" smtClean="0"/>
              <a:t>i.v</a:t>
            </a:r>
            <a:r>
              <a:rPr lang="en-US" sz="2400" dirty="0" smtClean="0"/>
              <a:t>. infusion.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37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609600" y="609600"/>
            <a:ext cx="80772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Prazosin</a:t>
            </a:r>
            <a:endParaRPr lang="en-US" sz="2400" b="1" dirty="0" smtClean="0"/>
          </a:p>
          <a:p>
            <a:r>
              <a:rPr lang="en-US" sz="2400" b="1" dirty="0" smtClean="0"/>
              <a:t> </a:t>
            </a:r>
            <a:r>
              <a:rPr lang="en-US" sz="2400" dirty="0" smtClean="0"/>
              <a:t>It is first of the highly selective α1 blockers. </a:t>
            </a:r>
          </a:p>
          <a:p>
            <a:r>
              <a:rPr lang="en-US" sz="2400" dirty="0" smtClean="0"/>
              <a:t>All subtypes of α1 receptor (α1A, α1B, α1D) are blocked equally. </a:t>
            </a:r>
          </a:p>
          <a:p>
            <a:r>
              <a:rPr lang="en-US" sz="2400" dirty="0" smtClean="0"/>
              <a:t>It blocks sympathetically mediated vasoconstriction and produces fall in BP which is attended by only mild tachycardia; NA release is not increased due to absence of α2 blockade.</a:t>
            </a:r>
          </a:p>
          <a:p>
            <a:r>
              <a:rPr lang="en-US" sz="2400" dirty="0" err="1" smtClean="0"/>
              <a:t>Prazosin</a:t>
            </a:r>
            <a:r>
              <a:rPr lang="en-US" sz="2400" dirty="0" smtClean="0"/>
              <a:t> dilates arterioles more than veins. Postural hypotension is less marked, occurs especially in the beginning, which may cause</a:t>
            </a:r>
            <a:br>
              <a:rPr lang="en-US" sz="2400" dirty="0" smtClean="0"/>
            </a:br>
            <a:r>
              <a:rPr lang="en-US" sz="2400" dirty="0" smtClean="0"/>
              <a:t>dizziness and fainting as ‘first dose effect’.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725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38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533400" y="533400"/>
            <a:ext cx="81534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This can be minimized by starting with a low dose and taking it at bedtime. </a:t>
            </a:r>
          </a:p>
          <a:p>
            <a:r>
              <a:rPr lang="en-US" sz="2400" dirty="0" smtClean="0"/>
              <a:t>Subsequently tolerance develops to this side effect. Other α blocking side effects are also milder. </a:t>
            </a:r>
          </a:p>
          <a:p>
            <a:r>
              <a:rPr lang="en-US" sz="2400" dirty="0" smtClean="0"/>
              <a:t>It also inhibits </a:t>
            </a:r>
            <a:r>
              <a:rPr lang="en-US" sz="2400" dirty="0" err="1" smtClean="0"/>
              <a:t>phosphodiesterase</a:t>
            </a:r>
            <a:r>
              <a:rPr lang="en-US" sz="2400" dirty="0" smtClean="0"/>
              <a:t> which degrades </a:t>
            </a:r>
            <a:r>
              <a:rPr lang="en-US" sz="2400" dirty="0" err="1" smtClean="0"/>
              <a:t>cAMP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Rise in smooth muscle </a:t>
            </a:r>
            <a:r>
              <a:rPr lang="en-US" sz="2400" dirty="0" err="1" smtClean="0"/>
              <a:t>cAMP</a:t>
            </a:r>
            <a:r>
              <a:rPr lang="en-US" sz="2400" dirty="0" smtClean="0"/>
              <a:t> could contribute to its vasodilator action.</a:t>
            </a:r>
          </a:p>
          <a:p>
            <a:r>
              <a:rPr lang="en-US" sz="2400" dirty="0" err="1" smtClean="0"/>
              <a:t>Prazosin</a:t>
            </a:r>
            <a:r>
              <a:rPr lang="en-US" sz="2400" dirty="0" smtClean="0"/>
              <a:t> is effective orally (bioavailability</a:t>
            </a:r>
            <a:br>
              <a:rPr lang="en-US" sz="2400" dirty="0" smtClean="0"/>
            </a:br>
            <a:r>
              <a:rPr lang="en-US" sz="2400" dirty="0" smtClean="0"/>
              <a:t>~60%), highly bound to plasma proteins (mainly</a:t>
            </a:r>
            <a:br>
              <a:rPr lang="en-US" sz="2400" dirty="0" smtClean="0"/>
            </a:br>
            <a:r>
              <a:rPr lang="en-US" sz="2400" dirty="0" smtClean="0"/>
              <a:t>to α1 acid glycoprotein), metabolized in liver and</a:t>
            </a:r>
            <a:br>
              <a:rPr lang="en-US" sz="2400" dirty="0" smtClean="0"/>
            </a:br>
            <a:r>
              <a:rPr lang="en-US" sz="2400" dirty="0" smtClean="0"/>
              <a:t>excreted primarily in bile. Its plasma t½ is 2–3</a:t>
            </a:r>
            <a:br>
              <a:rPr lang="en-US" sz="2400" dirty="0" smtClean="0"/>
            </a:br>
            <a:r>
              <a:rPr lang="en-US" sz="2400" dirty="0" smtClean="0"/>
              <a:t>hours; effect of a single dose lasts for 6–8 hours.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39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533400" y="53340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Terazosin</a:t>
            </a:r>
            <a:r>
              <a:rPr lang="en-US" sz="2400" b="1" dirty="0" smtClean="0"/>
              <a:t> </a:t>
            </a:r>
          </a:p>
          <a:p>
            <a:r>
              <a:rPr lang="en-US" sz="2400" dirty="0" smtClean="0"/>
              <a:t>It is chemically and pharmacologically similar to </a:t>
            </a:r>
            <a:r>
              <a:rPr lang="en-US" sz="2400" dirty="0" err="1" smtClean="0"/>
              <a:t>prazosin</a:t>
            </a:r>
            <a:r>
              <a:rPr lang="en-US" sz="2400" dirty="0" smtClean="0"/>
              <a:t>; differences are higher bioavailability (90%) and longer plasma t½ (~12 hr); a single daily dose lowers BP over 24 hrs. </a:t>
            </a:r>
          </a:p>
          <a:p>
            <a:r>
              <a:rPr lang="en-US" sz="2400" dirty="0" err="1" smtClean="0"/>
              <a:t>Terazosin</a:t>
            </a:r>
            <a:r>
              <a:rPr lang="en-US" sz="2400" dirty="0" smtClean="0"/>
              <a:t> is more popular for use in BHP due to single daily dose </a:t>
            </a:r>
            <a:br>
              <a:rPr lang="en-US" sz="2400" dirty="0" smtClean="0"/>
            </a:br>
            <a:r>
              <a:rPr lang="en-US" sz="2400" b="1" dirty="0" err="1" smtClean="0"/>
              <a:t>Doxazosin</a:t>
            </a:r>
            <a:endParaRPr lang="en-US" sz="2400" b="1" dirty="0" smtClean="0"/>
          </a:p>
          <a:p>
            <a:r>
              <a:rPr lang="en-US" sz="2400" b="1" dirty="0" smtClean="0"/>
              <a:t> </a:t>
            </a:r>
            <a:r>
              <a:rPr lang="en-US" sz="2400" dirty="0" smtClean="0"/>
              <a:t>Another long acting (t½ 18 hr) congener of </a:t>
            </a:r>
            <a:r>
              <a:rPr lang="en-US" sz="2400" dirty="0" err="1" smtClean="0"/>
              <a:t>prazosin</a:t>
            </a:r>
            <a:r>
              <a:rPr lang="en-US" sz="2400" dirty="0" smtClean="0"/>
              <a:t> with similar pharmacological profile, used in hypertension and BHP.</a:t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25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355328" cy="718310"/>
          </a:xfrm>
        </p:spPr>
        <p:txBody>
          <a:bodyPr/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Physiology of hypertension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2920" y="1214422"/>
            <a:ext cx="8183880" cy="4714908"/>
          </a:xfrm>
        </p:spPr>
        <p:txBody>
          <a:bodyPr/>
          <a:lstStyle/>
          <a:p>
            <a:pPr algn="just">
              <a:buNone/>
            </a:pPr>
            <a:r>
              <a:rPr lang="en-IN" dirty="0" smtClean="0"/>
              <a:t> </a:t>
            </a:r>
            <a:endParaRPr lang="en-IN" dirty="0"/>
          </a:p>
        </p:txBody>
      </p:sp>
      <p:pic>
        <p:nvPicPr>
          <p:cNvPr id="8" name="Picture 7" descr="Screenshot (1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16968"/>
            <a:ext cx="8429652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40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533400" y="762000"/>
            <a:ext cx="8305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Tamsulosin</a:t>
            </a:r>
            <a:r>
              <a:rPr lang="en-US" sz="2400" b="1" dirty="0" smtClean="0"/>
              <a:t> </a:t>
            </a:r>
          </a:p>
          <a:p>
            <a:r>
              <a:rPr lang="en-US" sz="2400" dirty="0" smtClean="0"/>
              <a:t>This </a:t>
            </a:r>
            <a:r>
              <a:rPr lang="en-US" sz="2400" dirty="0" err="1" smtClean="0"/>
              <a:t>uroselective</a:t>
            </a:r>
            <a:r>
              <a:rPr lang="en-US" sz="2400" dirty="0" smtClean="0"/>
              <a:t> α1A/α1D blocker</a:t>
            </a:r>
            <a:br>
              <a:rPr lang="en-US" sz="2400" dirty="0" smtClean="0"/>
            </a:br>
            <a:r>
              <a:rPr lang="en-US" sz="2400" dirty="0" smtClean="0"/>
              <a:t>has been found as effective as </a:t>
            </a:r>
            <a:r>
              <a:rPr lang="en-US" sz="2400" dirty="0" err="1" smtClean="0"/>
              <a:t>terazosin</a:t>
            </a:r>
            <a:r>
              <a:rPr lang="en-US" sz="2400" dirty="0" smtClean="0"/>
              <a:t> in improving BHP symptoms.</a:t>
            </a:r>
          </a:p>
          <a:p>
            <a:r>
              <a:rPr lang="en-US" sz="2400" dirty="0" smtClean="0"/>
              <a:t> Because α1A subtype predominate in the bladder base and prostate, while α1B receptors are dominant in blood vessels, </a:t>
            </a:r>
            <a:r>
              <a:rPr lang="en-US" sz="2400" dirty="0" err="1" smtClean="0"/>
              <a:t>tamsulosin</a:t>
            </a:r>
            <a:r>
              <a:rPr lang="en-US" sz="2400" dirty="0" smtClean="0"/>
              <a:t> does</a:t>
            </a:r>
            <a:br>
              <a:rPr lang="en-US" sz="2400" dirty="0" smtClean="0"/>
            </a:br>
            <a:r>
              <a:rPr lang="en-US" sz="2400" dirty="0" smtClean="0"/>
              <a:t>not cause significant changes in BP or HR at doses which relieve urinary symptoms. </a:t>
            </a:r>
          </a:p>
          <a:p>
            <a:r>
              <a:rPr lang="en-US" sz="2400" dirty="0" smtClean="0"/>
              <a:t>No increase in adverse cardiovascular events, including postural hypotension has been noted. Dizziness only significant side effect. </a:t>
            </a:r>
          </a:p>
          <a:p>
            <a:r>
              <a:rPr lang="en-US" sz="2400" dirty="0" smtClean="0"/>
              <a:t>Its plasma t½ is 6–9 hrs, but the modified release (MR) cap needs only once daily dosing. It appears to be a better tolerated α1 blocker for BHP.</a:t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25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41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381000" y="609600"/>
            <a:ext cx="838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/>
              <a:t>Yohimbine</a:t>
            </a:r>
            <a:r>
              <a:rPr lang="en-US" sz="2000" b="1" dirty="0" smtClean="0"/>
              <a:t> </a:t>
            </a:r>
          </a:p>
          <a:p>
            <a:pPr algn="just"/>
            <a:r>
              <a:rPr lang="en-US" sz="2200" dirty="0" smtClean="0"/>
              <a:t>A n alkaloid from West African plant </a:t>
            </a:r>
            <a:r>
              <a:rPr lang="en-US" sz="2200" i="1" dirty="0" err="1" smtClean="0"/>
              <a:t>Yohimbehe</a:t>
            </a:r>
            <a:r>
              <a:rPr lang="en-US" sz="2200" i="1" dirty="0" smtClean="0"/>
              <a:t>. </a:t>
            </a:r>
          </a:p>
          <a:p>
            <a:pPr algn="just"/>
            <a:r>
              <a:rPr lang="en-US" sz="2200" dirty="0" smtClean="0"/>
              <a:t>It is a relatively selective α2 blocker with short duration of action. </a:t>
            </a:r>
          </a:p>
          <a:p>
            <a:pPr algn="just"/>
            <a:r>
              <a:rPr lang="en-US" sz="2200" dirty="0" smtClean="0"/>
              <a:t>Also blocks 5-HT receptors. </a:t>
            </a:r>
          </a:p>
          <a:p>
            <a:pPr algn="just"/>
            <a:r>
              <a:rPr lang="en-US" sz="2200" dirty="0" smtClean="0"/>
              <a:t>Heart rate and BP are generally elevated due to increased central sympathetic outflow as well as peripheral NA release. Other CNS effects include excitation, tremor, ADH release (</a:t>
            </a:r>
            <a:r>
              <a:rPr lang="en-US" sz="2200" dirty="0" err="1" smtClean="0"/>
              <a:t>antidiuresis</a:t>
            </a:r>
            <a:r>
              <a:rPr lang="en-US" sz="2200" dirty="0" smtClean="0"/>
              <a:t>), nausea and vomiting. </a:t>
            </a:r>
          </a:p>
          <a:p>
            <a:pPr algn="just"/>
            <a:r>
              <a:rPr lang="en-US" sz="2200" dirty="0" smtClean="0"/>
              <a:t>This effect is only psychological, but can</a:t>
            </a:r>
            <a:br>
              <a:rPr lang="en-US" sz="2200" dirty="0" smtClean="0"/>
            </a:br>
            <a:r>
              <a:rPr lang="en-US" sz="2200" dirty="0" smtClean="0"/>
              <a:t>overcome psychogenic impotence in some patients.</a:t>
            </a:r>
            <a:br>
              <a:rPr lang="en-US" sz="2200" dirty="0" smtClean="0"/>
            </a:br>
            <a:r>
              <a:rPr lang="en-US" sz="2200" dirty="0" smtClean="0"/>
              <a:t>There are no valid indications for clinical use of </a:t>
            </a:r>
            <a:r>
              <a:rPr lang="en-US" sz="2200" dirty="0" err="1" smtClean="0"/>
              <a:t>yohimbine</a:t>
            </a:r>
            <a:r>
              <a:rPr lang="en-US" sz="2200" dirty="0" smtClean="0"/>
              <a:t>.</a:t>
            </a:r>
          </a:p>
          <a:p>
            <a:pPr algn="just"/>
            <a:r>
              <a:rPr lang="en-US" sz="2400" b="1" i="1" dirty="0" smtClean="0"/>
              <a:t>Chlorpromazine </a:t>
            </a:r>
            <a:r>
              <a:rPr lang="en-US" sz="2400" dirty="0" smtClean="0"/>
              <a:t>α adrenergic blocking activity—cause fall in BP, nasal stuffiness and inhibition of ejaculation as side effect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725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42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685800" y="762000"/>
            <a:ext cx="70866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Uses: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Pheochromocytoma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Hypertension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Benign hypertrophy of prostate (BHP)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Peripheral vascular diseases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Congestive heart failure (CHF)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1429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 Centrally acting adrenergic drugs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55626"/>
            <a:ext cx="8183880" cy="475945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IN" sz="2200" b="1" dirty="0" err="1" smtClean="0">
                <a:latin typeface="Times New Roman" pitchFamily="18" charset="0"/>
                <a:cs typeface="Times New Roman" pitchFamily="18" charset="0"/>
              </a:rPr>
              <a:t>Clonidine</a:t>
            </a:r>
            <a:endParaRPr lang="en-IN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Clonidine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acts centrally as an α2 agonist to produce inhibition of sympathetic vasomotor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centers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, decreasing sympathetic outflow to the periphery. This leads to reduced total peripheral resistance and decreased blood pressure. At present, it is occasionally used in combination with a diuretic.</a:t>
            </a:r>
          </a:p>
          <a:p>
            <a:pPr>
              <a:lnSpc>
                <a:spcPct val="150000"/>
              </a:lnSpc>
              <a:buNone/>
            </a:pP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Methyldopa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It is an α2 agonist that is converted to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methylnorepinephrine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centrally to diminish adrenergic outflow from the CNS. It is mainly used for management of hypertension in pregnancy, where it has a record of safety.</a:t>
            </a:r>
          </a:p>
          <a:p>
            <a:pPr>
              <a:lnSpc>
                <a:spcPct val="150000"/>
              </a:lnSpc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43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14290"/>
            <a:ext cx="8183880" cy="1051560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 Vasodilators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14422"/>
            <a:ext cx="8183880" cy="507209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IN" sz="2200" b="1" dirty="0" err="1" smtClean="0">
                <a:latin typeface="Times New Roman" pitchFamily="18" charset="0"/>
                <a:cs typeface="Times New Roman" pitchFamily="18" charset="0"/>
              </a:rPr>
              <a:t>Hydralazine</a:t>
            </a: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IN" sz="2200" b="1" dirty="0" err="1" smtClean="0">
                <a:latin typeface="Times New Roman" pitchFamily="18" charset="0"/>
                <a:cs typeface="Times New Roman" pitchFamily="18" charset="0"/>
              </a:rPr>
              <a:t>Dihydralazine</a:t>
            </a: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sz="2200" b="1" dirty="0" err="1" smtClean="0">
                <a:latin typeface="Times New Roman" pitchFamily="18" charset="0"/>
                <a:cs typeface="Times New Roman" pitchFamily="18" charset="0"/>
              </a:rPr>
              <a:t>minoxidil</a:t>
            </a: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not used as primary drugs to treat hypertension. These vasodilators act by producing relaxation of vascular smooth muscle, primarily in arteries and arterioles. This results in decreased peripheral resistance.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Both agents produce reflex stimulation of the heart, resulting in the competing reflexes of increased myocardial contractility, heart rate, and oxygen consumption.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Hydralazine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is an accepted medication for controlling blood pressure in pregnancy induced hypertension. This drug is used topically to treat male pattern baldness.</a:t>
            </a:r>
          </a:p>
          <a:p>
            <a:pPr>
              <a:lnSpc>
                <a:spcPct val="150000"/>
              </a:lnSpc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44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14290"/>
            <a:ext cx="8183880" cy="1051560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 Treatment of hypertension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55626"/>
            <a:ext cx="8183880" cy="440226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Hypertensive emergency: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It is rare but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lifethreatening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condition (systolic BP &gt;180 mm Hg or diastolic BP &gt;120 mm Hg with evidence of impending or progressive target organ damage such as stroke, myocardial infarction).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• A variety of medications are used, including calcium channel blockers (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nicardipine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clevidipine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), nitric oxide vasodilators (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nitroprusside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nitroglycerin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), adrenergic receptor antagonists (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phentolamine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esmolol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labetalol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), the vasodilator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hydralazine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, and the dopamine agonist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fenoldopam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45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28604"/>
            <a:ext cx="8183880" cy="592935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Resistant hypertension: </a:t>
            </a:r>
          </a:p>
          <a:p>
            <a:pPr>
              <a:lnSpc>
                <a:spcPct val="150000"/>
              </a:lnSpc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It is defined as blood pressure that remains elevated despite administration of an optimal three-drug regimen that includes a diuretic. </a:t>
            </a:r>
          </a:p>
          <a:p>
            <a:pPr>
              <a:lnSpc>
                <a:spcPct val="150000"/>
              </a:lnSpc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The most common causes of resistant hypertension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– poor compliance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– excessive ethanol intake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– concomitant conditions (diabetes, obesity, sleep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apnea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hyperaldosteronism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, high salt intake, metabolic syndrome) 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– concomitant medications (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sympathomimetics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nonsteroidal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anti-inflammatory drugs, or antidepressant medications) 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– insufficient dose/ drug</a:t>
            </a:r>
          </a:p>
          <a:p>
            <a:pPr>
              <a:lnSpc>
                <a:spcPct val="150000"/>
              </a:lnSpc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46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14290"/>
            <a:ext cx="8183880" cy="1051560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References:-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55626"/>
            <a:ext cx="8183880" cy="41879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www.slideshare.com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ppt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on Anti-hypertensive drugs, by S.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Parasuraman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www.slideshare.com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ppt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on Anti-hypertensive drugs.</a:t>
            </a:r>
          </a:p>
          <a:p>
            <a:pPr>
              <a:lnSpc>
                <a:spcPct val="150000"/>
              </a:lnSpc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K.D.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Tripathi</a:t>
            </a:r>
            <a:r>
              <a:rPr lang="en-IN" sz="22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47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85728"/>
            <a:ext cx="8183880" cy="1051560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Classification of Anti- Hypertensive:</a:t>
            </a:r>
            <a:endParaRPr lang="en-I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69940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5</a:t>
            </a:fld>
            <a:endParaRPr lang="en-IN"/>
          </a:p>
        </p:txBody>
      </p:sp>
      <p:pic>
        <p:nvPicPr>
          <p:cNvPr id="5" name="Picture 4" descr="Screenshot (1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736"/>
            <a:ext cx="8572560" cy="514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69940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6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286000" y="2828836"/>
            <a:ext cx="58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https://docs.google.com/forms/d/1iNVRzgFn_-KzABvOs4sD7jpW5fyNANkyltddL4Va0vQ/edit?usp=sharing</a:t>
            </a:r>
          </a:p>
        </p:txBody>
      </p:sp>
    </p:spTree>
    <p:extLst>
      <p:ext uri="{BB962C8B-B14F-4D97-AF65-F5344CB8AC3E}">
        <p14:creationId xmlns:p14="http://schemas.microsoft.com/office/powerpoint/2010/main" val="41104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69940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286000" y="2828836"/>
            <a:ext cx="58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https://docs.google.com/forms/d/1WSfPbjwaC79u7qdU2unpwMrusIwMqLB6Xm01AII4jN4/edit?usp=sharing</a:t>
            </a:r>
          </a:p>
        </p:txBody>
      </p:sp>
    </p:spTree>
    <p:extLst>
      <p:ext uri="{BB962C8B-B14F-4D97-AF65-F5344CB8AC3E}">
        <p14:creationId xmlns:p14="http://schemas.microsoft.com/office/powerpoint/2010/main" val="228028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785794"/>
            <a:ext cx="8183880" cy="52149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IN" b="1" u="sng" dirty="0" err="1" smtClean="0">
                <a:latin typeface="Times New Roman" pitchFamily="18" charset="0"/>
                <a:cs typeface="Times New Roman" pitchFamily="18" charset="0"/>
              </a:rPr>
              <a:t>Thiazide</a:t>
            </a:r>
            <a:r>
              <a:rPr lang="en-IN" b="1" u="sng" dirty="0" smtClean="0">
                <a:latin typeface="Times New Roman" pitchFamily="18" charset="0"/>
                <a:cs typeface="Times New Roman" pitchFamily="18" charset="0"/>
              </a:rPr>
              <a:t> diuretics:</a:t>
            </a:r>
            <a:endParaRPr lang="en-IN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Thiazide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diuretics, such as hydrochlorothiazide and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chlorthalidone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lower blood pressure initially by increasing sodium and water excretion.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Thiazide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diuretics can induce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hypokalemia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hyperuricemia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and, to a lesser extent,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hyperglycemia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in some patients.</a:t>
            </a:r>
          </a:p>
          <a:p>
            <a:pPr>
              <a:lnSpc>
                <a:spcPct val="150000"/>
              </a:lnSpc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u="sng" dirty="0" smtClean="0">
                <a:latin typeface="Times New Roman" pitchFamily="18" charset="0"/>
                <a:cs typeface="Times New Roman" pitchFamily="18" charset="0"/>
              </a:rPr>
              <a:t>Loop diuretics:</a:t>
            </a:r>
            <a:endParaRPr lang="en-IN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  -Inhibitors of epithelial sodium transport at the late distal and collecting ducts (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furosemide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ethacrynic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acid) or antagonizing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aldosterone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receptor (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spironolactone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eplerenone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) and reduce potassium loss in the urine.</a:t>
            </a:r>
          </a:p>
          <a:p>
            <a:pPr>
              <a:lnSpc>
                <a:spcPct val="150000"/>
              </a:lnSpc>
            </a:pPr>
            <a:endParaRPr lang="en-IN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3286116" y="357166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Diuretics</a:t>
            </a:r>
            <a:endParaRPr lang="en-I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71480"/>
            <a:ext cx="8183880" cy="55721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Aldosterone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antagonists have the additional benefit of diminishing the cardiac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remodeling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that occurs in heart failure.</a:t>
            </a:r>
          </a:p>
          <a:p>
            <a:pPr>
              <a:lnSpc>
                <a:spcPct val="150000"/>
              </a:lnSpc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 -The loop diuretics act promptly by blocking sodium and chloride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reabsorption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in the kidneys, even in patients with poor renal function or those who have not responded to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thiazide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diuretics.</a:t>
            </a:r>
          </a:p>
          <a:p>
            <a:pPr>
              <a:lnSpc>
                <a:spcPct val="150000"/>
              </a:lnSpc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 -Loop diuretics cause decreased renal vascular resistance and increased renal blood flow.</a:t>
            </a:r>
          </a:p>
          <a:p>
            <a:pPr>
              <a:lnSpc>
                <a:spcPct val="150000"/>
              </a:lnSpc>
              <a:buNone/>
            </a:pPr>
            <a:r>
              <a:rPr lang="en-IN" b="1" u="sng" dirty="0" smtClean="0">
                <a:latin typeface="Times New Roman" pitchFamily="18" charset="0"/>
                <a:cs typeface="Times New Roman" pitchFamily="18" charset="0"/>
              </a:rPr>
              <a:t>    K+ Sparing:</a:t>
            </a:r>
          </a:p>
          <a:p>
            <a:pPr>
              <a:lnSpc>
                <a:spcPct val="150000"/>
              </a:lnSpc>
              <a:buNone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potassium-sparing diuretics (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spironolactone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eplerenone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) are competitive antagonists that either compete with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aldosterone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, or directly block epithelial sodium channel (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amiloride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ct val="150000"/>
              </a:lnSpc>
              <a:buNone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9F18-B5D6-4D79-9554-183257492D07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356</TotalTime>
  <Words>2550</Words>
  <Application>Microsoft Office PowerPoint</Application>
  <PresentationFormat>On-screen Show (4:3)</PresentationFormat>
  <Paragraphs>274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 Black</vt:lpstr>
      <vt:lpstr>Calibri</vt:lpstr>
      <vt:lpstr>Times New Roman</vt:lpstr>
      <vt:lpstr>Verdana</vt:lpstr>
      <vt:lpstr>Wingdings 2</vt:lpstr>
      <vt:lpstr>Aspect</vt:lpstr>
      <vt:lpstr>PowerPoint Presentation</vt:lpstr>
      <vt:lpstr>PowerPoint Presentation</vt:lpstr>
      <vt:lpstr>         Mechanism of regulation of  hypertension:</vt:lpstr>
      <vt:lpstr>Physiology of hypertension</vt:lpstr>
      <vt:lpstr> Classification of Anti- Hypertensive: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ACE inhibitors: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Angiotensin antagonists (ARBs)</vt:lpstr>
      <vt:lpstr> Direct renin inhibitor</vt:lpstr>
      <vt:lpstr> β-adrenergic blockers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Centrally acting adrenergic drugs</vt:lpstr>
      <vt:lpstr> Vasodilators</vt:lpstr>
      <vt:lpstr> Treatment of hypertension</vt:lpstr>
      <vt:lpstr>PowerPoint Presentation</vt:lpstr>
      <vt:lpstr>References:-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surajsunilchavan</dc:creator>
  <cp:lastModifiedBy>admin5</cp:lastModifiedBy>
  <cp:revision>60</cp:revision>
  <dcterms:created xsi:type="dcterms:W3CDTF">2020-02-09T16:05:11Z</dcterms:created>
  <dcterms:modified xsi:type="dcterms:W3CDTF">2021-01-30T10:36:48Z</dcterms:modified>
</cp:coreProperties>
</file>